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3" r:id="rId6"/>
    <p:sldId id="277" r:id="rId7"/>
    <p:sldId id="274" r:id="rId8"/>
    <p:sldId id="278" r:id="rId9"/>
    <p:sldId id="263" r:id="rId10"/>
    <p:sldId id="264" r:id="rId11"/>
    <p:sldId id="261" r:id="rId12"/>
    <p:sldId id="275" r:id="rId13"/>
    <p:sldId id="266" r:id="rId14"/>
    <p:sldId id="276" r:id="rId15"/>
    <p:sldId id="267" r:id="rId16"/>
    <p:sldId id="268" r:id="rId17"/>
    <p:sldId id="269" r:id="rId18"/>
    <p:sldId id="270" r:id="rId19"/>
    <p:sldId id="271" r:id="rId20"/>
    <p:sldId id="272" r:id="rId21"/>
    <p:sldId id="280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D242A-8AF6-4451-8E14-82C94E486E1D}" v="4" dt="2025-08-11T06:38:55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FEF46-E39C-4B01-BDDA-57973A0DC19B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4DA53-8440-421A-A6EE-6DE6D1AE1EF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6303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4DA53-8440-421A-A6EE-6DE6D1AE1EF6}" type="slidenum">
              <a:rPr lang="en-MY" smtClean="0"/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18030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4DA53-8440-421A-A6EE-6DE6D1AE1EF6}" type="slidenum">
              <a:rPr lang="en-MY" smtClean="0"/>
              <a:t>20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3695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B69A-1A9A-DDCC-9298-5FDBB3C4B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67B95E-45AD-F399-4D99-3A95DA249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625B-6C34-E23E-91A8-4D34AFACB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E1289-E908-EB62-44D1-7F2AFB803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58BEB-83BB-85A6-E9FC-5410EB5D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2829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EB6D3-6137-8FCC-30AD-0E19E849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2499B-C28D-E22A-74EE-843E0151E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D9DBF-E678-3CAC-5163-ECFFCDF4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2C68E-2FEF-0ACC-10A4-BA5C48C4B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7D73-31BC-9745-8532-A0765EF5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09990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1F24-8D59-A3F3-6315-44E7AF260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86EEE-C858-6EAE-E734-E7D793913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B3622-4E88-F090-7724-CCF0AEA44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049F3-C651-64FF-1DAC-1C991D828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728FC-0107-2EA2-839D-786E9B219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92961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50C2F-12E7-7037-4581-9C84BFB5F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F7E73-B730-4E1A-92AC-9C3267DD6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04572-06B1-0385-2AC1-2B4DE9E1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514FF-FFB2-5224-ADEB-3EC47A46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3631D-5287-E1A7-C130-64313011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5147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B1356-06FF-CB51-A865-4F5514EF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97FF-37F1-CCD8-2B0D-C203D95B2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4CE7A-5019-E794-A210-6632C515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48140-3FD0-5077-4B76-CD7405631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27576-8801-E80C-6EF3-E182B1706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728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0930-DCFD-C9F2-CFEC-CEC4E932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FAFED-0C80-E925-70D7-041DBF379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9D742-D14E-5CA6-7CA9-7C9DF5B2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48563-DBCF-D4CA-6316-0681024FD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25848-EDC4-D1E8-1AA8-0DB5D190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9781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92969-126E-758C-5EFE-EBFF109C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AAD05-995C-F4E1-2AB9-02CAFB3001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7C383-9E0A-0BAE-A521-D0FD3DAFB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FC0E46-9A26-3BED-0C7A-7F46533A7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7E03E-D8A5-B3EF-9C72-F1A83FCD2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CCDA7-6DC0-5A29-BD1E-84A41FA4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4000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76FF0-45A9-95F1-77AA-5B4157C86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2644B-84D1-9D9F-3B8A-B0430D9B9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28A2-A307-7801-ECA0-47B640358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F5C821-A6E1-BB1B-C656-0D2C20D11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699F37-401A-4F77-AD8C-9C8E5D09F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80F212-A14C-B01C-36D9-D70097DF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D2AD27-4C4B-4CDE-66AD-41C5D9342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2FC4A7-2F8A-37C6-E2D4-838E5456C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2165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9C01-AEEA-B4AA-C65E-2522A9C5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7E1D8-DDE1-FB65-2299-5F513016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2B73D-1E29-A60F-C716-730ADAC1C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636DE-0196-2A94-FD9E-407017197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85255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374C2A-24FC-C83A-5E27-77CA2D23E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6B043-0DE1-9F26-951E-8255682F8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460A7-423C-18DE-0105-D6D3B36B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13188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D6E73-CC53-881D-A98D-B6A388805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2BAD5-F471-9BA6-65E3-85AD380C4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5FB6D-3ED2-3279-727F-0F74F16B7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F109F-2E53-091F-B23A-AF00B7C4F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E74E5-9734-2709-E397-6F17EA1BC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6CD53-8E29-EECA-4755-3A082C91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43142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CC847-4E76-4448-7A8B-6D2F1043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0830CF-DCA0-F657-B59A-1CE09A3AD1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8EB5C-3927-DEE3-750B-ECECAE6EF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D776-89A2-2334-105B-FEF5DD956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D8B5A-0903-D07E-3FC1-FFE35ED7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1B2F5-C6D2-B790-AF94-7DC090B8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6049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217157-E289-DF30-A872-B1E7A296D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BA3C7-2B7E-BDA8-AA47-CFBE3EA6F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5974D-DECE-48C7-3B41-929E5CEA7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35CC0-2CFF-9E9B-3B09-36E76E6F1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A44B0-EF51-2062-C523-F54E5D69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4184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B43C8F26-D712-275F-910D-7A23160443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166CF-873F-9A96-2C6A-172061C8E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b="1">
                <a:solidFill>
                  <a:srgbClr val="FFFFFF"/>
                </a:solidFill>
              </a:rPr>
              <a:t>Cybersecurity Workshop</a:t>
            </a:r>
            <a:br>
              <a:rPr lang="en-US" sz="5200" b="1">
                <a:solidFill>
                  <a:srgbClr val="FFFFFF"/>
                </a:solidFill>
              </a:rPr>
            </a:br>
            <a:r>
              <a:rPr lang="en-US" sz="5200" b="1">
                <a:solidFill>
                  <a:srgbClr val="FFFFFF"/>
                </a:solidFill>
              </a:rPr>
              <a:t>Password Attacks &amp; Defense</a:t>
            </a:r>
            <a:endParaRPr lang="en-MY" sz="5200" b="1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A90AD-7086-1DA8-B6D1-B692F6864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Hands-On Edition </a:t>
            </a:r>
          </a:p>
          <a:p>
            <a:pPr algn="l"/>
            <a:endParaRPr lang="en-US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l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Learn • Practice • Secure</a:t>
            </a:r>
            <a:endParaRPr lang="en-MY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0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6FB17-F519-465B-3475-7C5280931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166181"/>
            <a:ext cx="5248221" cy="10672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 dirty="0">
                <a:solidFill>
                  <a:schemeClr val="bg1"/>
                </a:solidFill>
              </a:rPr>
              <a:t>Phishing: Digital Deception</a:t>
            </a:r>
          </a:p>
        </p:txBody>
      </p:sp>
      <p:pic>
        <p:nvPicPr>
          <p:cNvPr id="6" name="Picture 5" descr="A fishing hook with a login and password on it&#10;&#10;AI-generated content may be incorrect.">
            <a:extLst>
              <a:ext uri="{FF2B5EF4-FFF2-40B4-BE49-F238E27FC236}">
                <a16:creationId xmlns:a16="http://schemas.microsoft.com/office/drawing/2014/main" id="{E93F98A1-0D8C-F953-BCE8-6153338F21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>
            <a:fillRect/>
          </a:stretch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E21FE-5516-46E5-4221-AF7F38E3E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4868" y="1006553"/>
            <a:ext cx="5217173" cy="4351338"/>
          </a:xfrm>
        </p:spPr>
        <p:txBody>
          <a:bodyPr vert="horz" lIns="91440" tIns="45720" rIns="91440" bIns="45720" rtlCol="0">
            <a:noAutofit/>
          </a:bodyPr>
          <a:lstStyle/>
          <a:p>
            <a:pPr marL="0"/>
            <a:r>
              <a:rPr lang="en-US" sz="1200" dirty="0">
                <a:solidFill>
                  <a:schemeClr val="bg1"/>
                </a:solidFill>
              </a:rPr>
              <a:t>Phishing Mechanics:</a:t>
            </a:r>
          </a:p>
          <a:p>
            <a:r>
              <a:rPr lang="en-US" sz="1200" dirty="0">
                <a:solidFill>
                  <a:schemeClr val="bg1"/>
                </a:solidFill>
              </a:rPr>
              <a:t>Fake websites mimic legitimate services</a:t>
            </a:r>
          </a:p>
          <a:p>
            <a:r>
              <a:rPr lang="en-US" sz="1200" dirty="0">
                <a:solidFill>
                  <a:schemeClr val="bg1"/>
                </a:solidFill>
              </a:rPr>
              <a:t>Deceptive emails, texts, messages</a:t>
            </a:r>
          </a:p>
          <a:p>
            <a:r>
              <a:rPr lang="en-US" sz="1200" dirty="0">
                <a:solidFill>
                  <a:schemeClr val="bg1"/>
                </a:solidFill>
              </a:rPr>
              <a:t>Tricks users into voluntary credential entry</a:t>
            </a:r>
          </a:p>
          <a:p>
            <a:r>
              <a:rPr lang="en-US" sz="1200" dirty="0">
                <a:solidFill>
                  <a:schemeClr val="bg1"/>
                </a:solidFill>
              </a:rPr>
              <a:t>Creates false urgency or fear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pPr marL="0"/>
            <a:r>
              <a:rPr lang="en-US" sz="1200" dirty="0">
                <a:solidFill>
                  <a:schemeClr val="bg1"/>
                </a:solidFill>
              </a:rPr>
              <a:t>Common Techniques:</a:t>
            </a:r>
          </a:p>
          <a:p>
            <a:r>
              <a:rPr lang="en-US" sz="1200" dirty="0">
                <a:solidFill>
                  <a:schemeClr val="bg1"/>
                </a:solidFill>
              </a:rPr>
              <a:t>Fake bank security alerts</a:t>
            </a:r>
          </a:p>
          <a:p>
            <a:r>
              <a:rPr lang="en-US" sz="1200" dirty="0">
                <a:solidFill>
                  <a:schemeClr val="bg1"/>
                </a:solidFill>
              </a:rPr>
              <a:t>Account verification requests</a:t>
            </a:r>
          </a:p>
          <a:p>
            <a:r>
              <a:rPr lang="en-US" sz="1200" dirty="0">
                <a:solidFill>
                  <a:schemeClr val="bg1"/>
                </a:solidFill>
              </a:rPr>
              <a:t>Prize notifications requiring login</a:t>
            </a:r>
          </a:p>
          <a:p>
            <a:r>
              <a:rPr lang="en-US" sz="1200" dirty="0">
                <a:solidFill>
                  <a:schemeClr val="bg1"/>
                </a:solidFill>
              </a:rPr>
              <a:t>IT department impersonation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pPr marL="0"/>
            <a:r>
              <a:rPr lang="en-US" sz="1200" dirty="0">
                <a:solidFill>
                  <a:schemeClr val="bg1"/>
                </a:solidFill>
              </a:rPr>
              <a:t>Red Flags:</a:t>
            </a:r>
          </a:p>
          <a:p>
            <a:r>
              <a:rPr lang="en-US" sz="1200" dirty="0">
                <a:solidFill>
                  <a:schemeClr val="bg1"/>
                </a:solidFill>
              </a:rPr>
              <a:t>Urgent threatening language</a:t>
            </a:r>
          </a:p>
          <a:p>
            <a:r>
              <a:rPr lang="en-US" sz="1200" dirty="0">
                <a:solidFill>
                  <a:schemeClr val="bg1"/>
                </a:solidFill>
              </a:rPr>
              <a:t>Generic greetings</a:t>
            </a:r>
          </a:p>
          <a:p>
            <a:r>
              <a:rPr lang="en-US" sz="1200" dirty="0">
                <a:solidFill>
                  <a:schemeClr val="bg1"/>
                </a:solidFill>
              </a:rPr>
              <a:t>Suspicious URLs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Requests for sensitive information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pPr marL="0"/>
            <a:r>
              <a:rPr lang="en-US" sz="1200" dirty="0">
                <a:solidFill>
                  <a:schemeClr val="bg1"/>
                </a:solidFill>
              </a:rPr>
              <a:t>Defense: Verify independently, don't click links</a:t>
            </a:r>
          </a:p>
        </p:txBody>
      </p:sp>
      <p:grpSp>
        <p:nvGrpSpPr>
          <p:cNvPr id="46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696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963CB-55F5-AD88-A338-B2777BC6A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Brute Force Attacks</a:t>
            </a:r>
          </a:p>
        </p:txBody>
      </p:sp>
      <p:grpSp>
        <p:nvGrpSpPr>
          <p:cNvPr id="19" name="Graphic 38">
            <a:extLst>
              <a:ext uri="{FF2B5EF4-FFF2-40B4-BE49-F238E27FC236}">
                <a16:creationId xmlns:a16="http://schemas.microsoft.com/office/drawing/2014/main" id="{9742E72B-7FDB-4BC3-84CE-9A8675647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975545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E41CB4E-1ACC-413B-9806-FF276C0F0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B54E44-06C0-461C-A803-0F535321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09645E15-CD1B-4EAA-B2F2-D41E53C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571069-A359-469A-98CD-9458DBAA0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C41B4277-3559-055F-917B-5552F69DEA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81" b="9749"/>
          <a:stretch>
            <a:fillRect/>
          </a:stretch>
        </p:blipFill>
        <p:spPr>
          <a:xfrm>
            <a:off x="217108" y="2992474"/>
            <a:ext cx="5522568" cy="3106456"/>
          </a:xfrm>
          <a:prstGeom prst="rect">
            <a:avLst/>
          </a:prstGeom>
        </p:spPr>
      </p:pic>
      <p:grpSp>
        <p:nvGrpSpPr>
          <p:cNvPr id="27" name="Graphic 4">
            <a:extLst>
              <a:ext uri="{FF2B5EF4-FFF2-40B4-BE49-F238E27FC236}">
                <a16:creationId xmlns:a16="http://schemas.microsoft.com/office/drawing/2014/main" id="{A61BDD87-32CE-4DE2-AAE1-62C2F4793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903343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F0F3645-6645-44FD-A4C7-06D41C09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5458736-D4A2-40D4-9420-C40AEB2AB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8FA6A4-209B-443A-9CF2-FFDC90EC3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EB0A6C9-E0F4-403E-8FB7-5FF4F1F64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DA5950E-75DA-4E34-99EB-89825487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609E6F-709D-42D6-8E54-91E37E2B1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C4707FB-9E68-4EBA-A4E0-4516F1506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799771A-5CA8-4CCE-B4F5-FE8C20379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61D636C-9A38-466B-BD92-39795F493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99F3BD6-49A2-4D64-A3C0-8EFCEF9D9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ABC753B-C028-4FCD-9D53-2BDBB2644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A8F316F-3B46-4F37-AB8C-E6936830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636F8A8-BD35-4E0B-901B-1589A0534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ECE4C-B1D7-F8A9-4399-43A572181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6783" y="1747592"/>
            <a:ext cx="6235217" cy="4351338"/>
          </a:xfrm>
        </p:spPr>
        <p:txBody>
          <a:bodyPr vert="horz" lIns="91440" tIns="45720" rIns="91440" bIns="45720" rtlCol="0">
            <a:noAutofit/>
          </a:bodyPr>
          <a:lstStyle/>
          <a:p>
            <a:pPr marL="0"/>
            <a:r>
              <a:rPr lang="en-US" sz="1300" dirty="0">
                <a:solidFill>
                  <a:schemeClr val="bg1"/>
                </a:solidFill>
              </a:rPr>
              <a:t>How Brute Force Works:</a:t>
            </a:r>
          </a:p>
          <a:p>
            <a:r>
              <a:rPr lang="en-US" sz="1300" dirty="0">
                <a:solidFill>
                  <a:schemeClr val="bg1"/>
                </a:solidFill>
              </a:rPr>
              <a:t> Tests every possible character combination</a:t>
            </a:r>
          </a:p>
          <a:p>
            <a:r>
              <a:rPr lang="en-US" sz="1300" dirty="0">
                <a:solidFill>
                  <a:schemeClr val="bg1"/>
                </a:solidFill>
              </a:rPr>
              <a:t>Starts with short passwords, increases length</a:t>
            </a:r>
          </a:p>
          <a:p>
            <a:r>
              <a:rPr lang="en-US" sz="1300" dirty="0">
                <a:solidFill>
                  <a:schemeClr val="bg1"/>
                </a:solidFill>
              </a:rPr>
              <a:t>Automated with specialized software</a:t>
            </a:r>
          </a:p>
          <a:p>
            <a:endParaRPr lang="en-US" sz="1300" dirty="0">
              <a:solidFill>
                <a:schemeClr val="bg1"/>
              </a:solidFill>
            </a:endParaRPr>
          </a:p>
          <a:p>
            <a:pPr marL="0"/>
            <a:r>
              <a:rPr lang="en-US" sz="1300" dirty="0">
                <a:solidFill>
                  <a:schemeClr val="bg1"/>
                </a:solidFill>
              </a:rPr>
              <a:t>Time to Crack Examples:</a:t>
            </a:r>
          </a:p>
          <a:p>
            <a:r>
              <a:rPr lang="en-US" sz="1300" dirty="0">
                <a:solidFill>
                  <a:schemeClr val="bg1"/>
                </a:solidFill>
              </a:rPr>
              <a:t>4-digit PIN: Seconds</a:t>
            </a:r>
          </a:p>
          <a:p>
            <a:r>
              <a:rPr lang="en-US" sz="1300" dirty="0">
                <a:solidFill>
                  <a:schemeClr val="bg1"/>
                </a:solidFill>
              </a:rPr>
              <a:t>6-character password: Hours</a:t>
            </a:r>
          </a:p>
          <a:p>
            <a:r>
              <a:rPr lang="en-US" sz="1300" dirty="0">
                <a:solidFill>
                  <a:schemeClr val="bg1"/>
                </a:solidFill>
              </a:rPr>
              <a:t>8-character complex: Days to months</a:t>
            </a:r>
          </a:p>
          <a:p>
            <a:r>
              <a:rPr lang="en-US" sz="1300" dirty="0">
                <a:solidFill>
                  <a:schemeClr val="bg1"/>
                </a:solidFill>
              </a:rPr>
              <a:t>12-character passphrase: Centuries</a:t>
            </a:r>
          </a:p>
          <a:p>
            <a:endParaRPr lang="en-US" sz="1300" dirty="0">
              <a:solidFill>
                <a:schemeClr val="bg1"/>
              </a:solidFill>
            </a:endParaRPr>
          </a:p>
          <a:p>
            <a:pPr marL="0"/>
            <a:r>
              <a:rPr lang="en-US" sz="1300" dirty="0">
                <a:solidFill>
                  <a:schemeClr val="bg1"/>
                </a:solidFill>
              </a:rPr>
              <a:t>Defenses:</a:t>
            </a:r>
          </a:p>
          <a:p>
            <a:r>
              <a:rPr lang="en-US" sz="1300" dirty="0">
                <a:solidFill>
                  <a:schemeClr val="bg1"/>
                </a:solidFill>
              </a:rPr>
              <a:t>Use 12+ character passwords</a:t>
            </a:r>
          </a:p>
          <a:p>
            <a:r>
              <a:rPr lang="en-US" sz="1300" dirty="0">
                <a:solidFill>
                  <a:schemeClr val="bg1"/>
                </a:solidFill>
              </a:rPr>
              <a:t>Enable account lockouts</a:t>
            </a:r>
          </a:p>
          <a:p>
            <a:r>
              <a:rPr lang="en-US" sz="1300" dirty="0">
                <a:solidFill>
                  <a:schemeClr val="bg1"/>
                </a:solidFill>
              </a:rPr>
              <a:t>Implement rate limiting</a:t>
            </a:r>
          </a:p>
          <a:p>
            <a:r>
              <a:rPr lang="en-US" sz="1300" dirty="0">
                <a:solidFill>
                  <a:schemeClr val="bg1"/>
                </a:solidFill>
              </a:rPr>
              <a:t>Use CAPTCHA systems</a:t>
            </a:r>
          </a:p>
        </p:txBody>
      </p:sp>
    </p:spTree>
    <p:extLst>
      <p:ext uri="{BB962C8B-B14F-4D97-AF65-F5344CB8AC3E}">
        <p14:creationId xmlns:p14="http://schemas.microsoft.com/office/powerpoint/2010/main" val="1432684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3930A9-281D-D0D9-2C30-21D9F250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C57EE3-60BF-5259-E734-953771FA9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29505B-C5B0-6248-32D8-58CB3DB79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2496AC-518D-C4A3-0125-DA2B96A46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F9EFBF0-652A-9B15-8DF5-D4379690D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10C776-7788-499E-D43E-79C5FFB2B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65BC2C-CDA6-4FE2-2116-5D2C0EA11D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A04BF9D-3CC9-9300-9F7C-EE5777DC5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78A3F2F-8008-AEC7-E4A7-077DF9E2B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19DF02-5ED6-5B73-834B-B493CFA46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810AC04-5682-4F24-83D1-D583F67A9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58ADC1C-E611-7712-79D2-E45DE82A9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668C7A8-6074-F059-FD55-10F405DD6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7907EDB-5A39-CE58-9E9B-35A6DE4D7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B85E65-556C-06EB-F5C3-9E461FCF8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B357B12-9C1E-E587-5521-CD2803F38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96F5D89-CA36-E40C-561D-EFF25FB19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6340B4-0E9E-31ED-AB9D-6D3AE1C56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0EA6C08-4469-90C2-81BE-58BA2E7F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4A767E-AF9A-9635-21F0-A370F0245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B4F2539-CE64-8AA0-206C-49528D41D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6732A00-8B76-818A-9DFA-3C4F3A09EF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C4B64D-48E6-21CA-AB5C-1FC149A24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Credential Stuffing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75E1-D9EF-B9B5-EDDC-F40C1B16C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300">
                <a:solidFill>
                  <a:schemeClr val="bg1"/>
                </a:solidFill>
              </a:rPr>
              <a:t>What Is Credential Stuffing?</a:t>
            </a:r>
          </a:p>
          <a:p>
            <a:r>
              <a:rPr lang="en-US" sz="1300">
                <a:solidFill>
                  <a:schemeClr val="bg1"/>
                </a:solidFill>
              </a:rPr>
              <a:t>Uses breach username/password pairs</a:t>
            </a:r>
          </a:p>
          <a:p>
            <a:r>
              <a:rPr lang="en-US" sz="1300">
                <a:solidFill>
                  <a:schemeClr val="bg1"/>
                </a:solidFill>
              </a:rPr>
              <a:t>Automated testing across websites</a:t>
            </a:r>
          </a:p>
          <a:p>
            <a:r>
              <a:rPr lang="en-US" sz="1300">
                <a:solidFill>
                  <a:schemeClr val="bg1"/>
                </a:solidFill>
              </a:rPr>
              <a:t>Exploits password reuse habits</a:t>
            </a:r>
          </a:p>
          <a:p>
            <a:r>
              <a:rPr lang="en-US" sz="1300">
                <a:solidFill>
                  <a:schemeClr val="bg1"/>
                </a:solidFill>
              </a:rPr>
              <a:t>0.1-2% success rates = thousands of compromises</a:t>
            </a:r>
          </a:p>
          <a:p>
            <a:endParaRPr lang="en-US" sz="13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300">
                <a:solidFill>
                  <a:schemeClr val="bg1"/>
                </a:solidFill>
              </a:rPr>
              <a:t>The Breach Ecosystem:</a:t>
            </a:r>
          </a:p>
          <a:p>
            <a:r>
              <a:rPr lang="en-US" sz="1300">
                <a:solidFill>
                  <a:schemeClr val="bg1"/>
                </a:solidFill>
              </a:rPr>
              <a:t>Major breaches expose billions of credentials</a:t>
            </a:r>
          </a:p>
          <a:p>
            <a:r>
              <a:rPr lang="en-US" sz="1300">
                <a:solidFill>
                  <a:schemeClr val="bg1"/>
                </a:solidFill>
              </a:rPr>
              <a:t>Credentials sold on dark web</a:t>
            </a:r>
          </a:p>
          <a:p>
            <a:r>
              <a:rPr lang="en-US" sz="1300">
                <a:solidFill>
                  <a:schemeClr val="bg1"/>
                </a:solidFill>
              </a:rPr>
              <a:t>Automated tools make attacks scalable</a:t>
            </a:r>
          </a:p>
          <a:p>
            <a:endParaRPr lang="en-US" sz="13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300">
                <a:solidFill>
                  <a:schemeClr val="bg1"/>
                </a:solidFill>
              </a:rPr>
              <a:t>Real Impact:</a:t>
            </a:r>
          </a:p>
          <a:p>
            <a:r>
              <a:rPr lang="en-US" sz="1300">
                <a:solidFill>
                  <a:schemeClr val="bg1"/>
                </a:solidFill>
              </a:rPr>
              <a:t>LinkedIn breach ? Banking compromises</a:t>
            </a:r>
          </a:p>
          <a:p>
            <a:r>
              <a:rPr lang="en-US" sz="1300">
                <a:solidFill>
                  <a:schemeClr val="bg1"/>
                </a:solidFill>
              </a:rPr>
              <a:t>Gaming breach ? Email takeovers</a:t>
            </a:r>
          </a:p>
          <a:p>
            <a:endParaRPr lang="en-US" sz="13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300">
                <a:solidFill>
                  <a:schemeClr val="bg1"/>
                </a:solidFill>
              </a:rPr>
              <a:t>Critical Defense:</a:t>
            </a:r>
          </a:p>
          <a:p>
            <a:r>
              <a:rPr lang="en-US" sz="1300">
                <a:solidFill>
                  <a:schemeClr val="bg1"/>
                </a:solidFill>
              </a:rPr>
              <a:t>Never reuse passwords</a:t>
            </a:r>
          </a:p>
          <a:p>
            <a:r>
              <a:rPr lang="en-US" sz="1300">
                <a:solidFill>
                  <a:schemeClr val="bg1"/>
                </a:solidFill>
              </a:rPr>
              <a:t>Monitor breach notifications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B4B41-6CD6-1A30-9026-566B70785495}"/>
              </a:ext>
            </a:extLst>
          </p:cNvPr>
          <p:cNvSpPr txBox="1"/>
          <p:nvPr/>
        </p:nvSpPr>
        <p:spPr>
          <a:xfrm>
            <a:off x="8255000" y="6350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000">
                <a:solidFill>
                  <a:srgbClr val="80808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76827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8745D5-F8D9-22EA-6DCC-279B237E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Password Hygiene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91C07-582B-8486-2E69-B58B4349A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46" y="513828"/>
            <a:ext cx="4978592" cy="5626957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</a:rPr>
              <a:t>Core Principles:</a:t>
            </a:r>
          </a:p>
          <a:p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solidFill>
                  <a:schemeClr val="bg1"/>
                </a:solidFill>
              </a:rPr>
              <a:t>LENGTH OVER COMPLEXITY:</a:t>
            </a:r>
          </a:p>
          <a:p>
            <a:r>
              <a:rPr lang="en-US" sz="1400">
                <a:solidFill>
                  <a:schemeClr val="bg1"/>
                </a:solidFill>
              </a:rPr>
              <a:t>12+ characters minimum</a:t>
            </a:r>
          </a:p>
          <a:p>
            <a:r>
              <a:rPr lang="en-US" sz="1400">
                <a:solidFill>
                  <a:schemeClr val="bg1"/>
                </a:solidFill>
              </a:rPr>
              <a:t>Passphrases &gt; complex short passwords</a:t>
            </a:r>
          </a:p>
          <a:p>
            <a:r>
              <a:rPr lang="en-US" sz="1400">
                <a:solidFill>
                  <a:schemeClr val="bg1"/>
                </a:solidFill>
              </a:rPr>
              <a:t>'coffee-mountain-dancing' &gt; 'P@ss1!'</a:t>
            </a:r>
          </a:p>
          <a:p>
            <a:endParaRPr 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</a:rPr>
              <a:t>UNIQUENESS IS CRITICAL:</a:t>
            </a:r>
          </a:p>
          <a:p>
            <a:r>
              <a:rPr lang="en-US" sz="1400">
                <a:solidFill>
                  <a:schemeClr val="bg1"/>
                </a:solidFill>
              </a:rPr>
              <a:t>Every account needs unique password</a:t>
            </a:r>
          </a:p>
          <a:p>
            <a:r>
              <a:rPr lang="en-US" sz="1400">
                <a:solidFill>
                  <a:schemeClr val="bg1"/>
                </a:solidFill>
              </a:rPr>
              <a:t>No theme variations across accounts</a:t>
            </a:r>
          </a:p>
          <a:p>
            <a:r>
              <a:rPr lang="en-US" sz="1400">
                <a:solidFill>
                  <a:schemeClr val="bg1"/>
                </a:solidFill>
              </a:rPr>
              <a:t>Prevents cascade failures</a:t>
            </a:r>
          </a:p>
          <a:p>
            <a:endParaRPr 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</a:rPr>
              <a:t>AVOID PREDICTABLE PATTERNS:</a:t>
            </a:r>
          </a:p>
          <a:p>
            <a:r>
              <a:rPr lang="en-US" sz="1400">
                <a:solidFill>
                  <a:schemeClr val="bg1"/>
                </a:solidFill>
              </a:rPr>
              <a:t>No personal information</a:t>
            </a:r>
          </a:p>
          <a:p>
            <a:r>
              <a:rPr lang="en-US" sz="1400">
                <a:solidFill>
                  <a:schemeClr val="bg1"/>
                </a:solidFill>
              </a:rPr>
              <a:t>No keyboard patterns</a:t>
            </a:r>
          </a:p>
          <a:p>
            <a:r>
              <a:rPr lang="en-US" sz="1400">
                <a:solidFill>
                  <a:schemeClr val="bg1"/>
                </a:solidFill>
              </a:rPr>
              <a:t>No simple substitutions</a:t>
            </a:r>
          </a:p>
          <a:p>
            <a:endParaRPr 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</a:rPr>
              <a:t>REGULAR MAINTENANCE:</a:t>
            </a:r>
          </a:p>
          <a:p>
            <a:r>
              <a:rPr lang="en-US" sz="1400">
                <a:solidFill>
                  <a:schemeClr val="bg1"/>
                </a:solidFill>
              </a:rPr>
              <a:t>Change after breaches</a:t>
            </a:r>
          </a:p>
          <a:p>
            <a:r>
              <a:rPr lang="en-US" sz="1400">
                <a:solidFill>
                  <a:schemeClr val="bg1"/>
                </a:solidFill>
              </a:rPr>
              <a:t>Update critical accounts periodically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2D746A-0BF3-8542-9CC2-F9E0DA92367D}"/>
              </a:ext>
            </a:extLst>
          </p:cNvPr>
          <p:cNvSpPr txBox="1"/>
          <p:nvPr/>
        </p:nvSpPr>
        <p:spPr>
          <a:xfrm>
            <a:off x="8255000" y="6350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000">
                <a:solidFill>
                  <a:srgbClr val="808080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429755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FD36D-5381-29CE-18EB-63CF342DF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st Practices for Building Defense-in-Depth Layers">
            <a:extLst>
              <a:ext uri="{FF2B5EF4-FFF2-40B4-BE49-F238E27FC236}">
                <a16:creationId xmlns:a16="http://schemas.microsoft.com/office/drawing/2014/main" id="{29974B82-7EB8-E0B1-C5CD-9EC89EC61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" r="-1" b="-1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39B029-CFBF-768D-CDE0-B6F18F79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Defense Practices</a:t>
            </a:r>
            <a:endParaRPr lang="en-US" sz="6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854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CC7D015-0DD8-420F-A568-AC4FEDC41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595556-C814-4F1F-B0E5-71812F38A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Closeup of a keyboard">
            <a:extLst>
              <a:ext uri="{FF2B5EF4-FFF2-40B4-BE49-F238E27FC236}">
                <a16:creationId xmlns:a16="http://schemas.microsoft.com/office/drawing/2014/main" id="{4FF11E07-FAE6-A3D6-B4FE-5438FF01C6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3128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B7780A-F118-9323-5908-B9BBED6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4155825" cy="55718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Password Managers: Security Command Center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60222-E6D1-AB2D-4D64-04A18465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552" y="557189"/>
            <a:ext cx="6167246" cy="557189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/>
            <a:r>
              <a:rPr lang="en-US" sz="1400" dirty="0">
                <a:solidFill>
                  <a:srgbClr val="FFFFFF"/>
                </a:solidFill>
              </a:rPr>
              <a:t>Why Password Managers:</a:t>
            </a:r>
          </a:p>
          <a:p>
            <a:r>
              <a:rPr lang="en-US" sz="1400" dirty="0">
                <a:solidFill>
                  <a:srgbClr val="FFFFFF"/>
                </a:solidFill>
              </a:rPr>
              <a:t>Generate cryptographically random passwords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Store passwords in encrypted vault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Enable unique passwords for every account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Autofill prevents keylogger attacks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Sync securely across devices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pPr marL="0"/>
            <a:r>
              <a:rPr lang="en-US" sz="1400" dirty="0">
                <a:solidFill>
                  <a:srgbClr val="FFFFFF"/>
                </a:solidFill>
              </a:rPr>
              <a:t>Popular Options:</a:t>
            </a:r>
          </a:p>
          <a:p>
            <a:r>
              <a:rPr lang="en-US" sz="1400" dirty="0" err="1">
                <a:solidFill>
                  <a:srgbClr val="FFFFFF"/>
                </a:solidFill>
              </a:rPr>
              <a:t>Bitwarden</a:t>
            </a:r>
            <a:r>
              <a:rPr lang="en-US" sz="1400" dirty="0">
                <a:solidFill>
                  <a:srgbClr val="FFFFFF"/>
                </a:solidFill>
              </a:rPr>
              <a:t> - Open source, free tier</a:t>
            </a:r>
          </a:p>
          <a:p>
            <a:r>
              <a:rPr lang="en-US" sz="1400" dirty="0">
                <a:solidFill>
                  <a:srgbClr val="FFFFFF"/>
                </a:solidFill>
              </a:rPr>
              <a:t>1Password - Premium features</a:t>
            </a:r>
          </a:p>
          <a:p>
            <a:r>
              <a:rPr lang="en-US" sz="1400" dirty="0" err="1">
                <a:solidFill>
                  <a:srgbClr val="FFFFFF"/>
                </a:solidFill>
              </a:rPr>
              <a:t>KeePassXC</a:t>
            </a:r>
            <a:r>
              <a:rPr lang="en-US" sz="1400" dirty="0">
                <a:solidFill>
                  <a:srgbClr val="FFFFFF"/>
                </a:solidFill>
              </a:rPr>
              <a:t> - Offline control</a:t>
            </a:r>
          </a:p>
          <a:p>
            <a:r>
              <a:rPr lang="en-US" sz="1400" dirty="0" err="1">
                <a:solidFill>
                  <a:srgbClr val="FFFFFF"/>
                </a:solidFill>
              </a:rPr>
              <a:t>Dashlane</a:t>
            </a:r>
            <a:r>
              <a:rPr lang="en-US" sz="1400" dirty="0">
                <a:solidFill>
                  <a:srgbClr val="FFFFFF"/>
                </a:solidFill>
              </a:rPr>
              <a:t> - User-friendly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pPr marL="0"/>
            <a:r>
              <a:rPr lang="en-US" sz="1400" dirty="0">
                <a:solidFill>
                  <a:srgbClr val="FFFFFF"/>
                </a:solidFill>
              </a:rPr>
              <a:t>LAB ACTIVITIES:</a:t>
            </a:r>
          </a:p>
          <a:p>
            <a:r>
              <a:rPr lang="en-US" sz="1400" dirty="0">
                <a:solidFill>
                  <a:srgbClr val="FFFFFF"/>
                </a:solidFill>
              </a:rPr>
              <a:t>1. Install password manager</a:t>
            </a:r>
          </a:p>
          <a:p>
            <a:r>
              <a:rPr lang="en-US" sz="1400" dirty="0">
                <a:solidFill>
                  <a:srgbClr val="FFFFFF"/>
                </a:solidFill>
              </a:rPr>
              <a:t>2. Create strong master password</a:t>
            </a:r>
          </a:p>
          <a:p>
            <a:r>
              <a:rPr lang="en-US" sz="1400" dirty="0">
                <a:solidFill>
                  <a:srgbClr val="FFFFFF"/>
                </a:solidFill>
              </a:rPr>
              <a:t>3. Import existing passwords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4. Generate new strong passwords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5. Practice autofill features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9E605-9A3C-3915-C747-9F764B6E640B}"/>
              </a:ext>
            </a:extLst>
          </p:cNvPr>
          <p:cNvSpPr txBox="1"/>
          <p:nvPr/>
        </p:nvSpPr>
        <p:spPr>
          <a:xfrm>
            <a:off x="8255000" y="6350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000">
                <a:solidFill>
                  <a:srgbClr val="80808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185875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0DC550-9793-077F-E055-8BB803E6C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Two-Factor Authentication (2FA)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601ED-2DB9-E9BB-5DB4-1EFD5D89F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2FA Fundamentals:</a:t>
            </a:r>
          </a:p>
          <a:p>
            <a:r>
              <a:rPr lang="en-US" sz="1600" dirty="0">
                <a:solidFill>
                  <a:schemeClr val="bg1"/>
                </a:solidFill>
              </a:rPr>
              <a:t>Something you KNOW + Something you HAVE</a:t>
            </a:r>
          </a:p>
          <a:p>
            <a:r>
              <a:rPr lang="en-US" sz="1600" dirty="0">
                <a:solidFill>
                  <a:schemeClr val="bg1"/>
                </a:solidFill>
              </a:rPr>
              <a:t>Password + Phone/App</a:t>
            </a:r>
          </a:p>
          <a:p>
            <a:r>
              <a:rPr lang="en-US" sz="1600" dirty="0">
                <a:solidFill>
                  <a:schemeClr val="bg1"/>
                </a:solidFill>
              </a:rPr>
              <a:t>Dramatically reduces compromise risk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Protects even with compromised passwords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2FA Methods: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SMS (Least Secure):</a:t>
            </a:r>
          </a:p>
          <a:p>
            <a:r>
              <a:rPr lang="en-US" sz="1600" dirty="0">
                <a:solidFill>
                  <a:schemeClr val="bg1"/>
                </a:solidFill>
              </a:rPr>
              <a:t>Convenient but vulnerable to SIM swapping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Authenticator Apps (Recommended):</a:t>
            </a:r>
          </a:p>
          <a:p>
            <a:r>
              <a:rPr lang="en-US" sz="1600" dirty="0">
                <a:solidFill>
                  <a:schemeClr val="bg1"/>
                </a:solidFill>
              </a:rPr>
              <a:t>Google Authenticator, Authy, Microsoft</a:t>
            </a:r>
          </a:p>
          <a:p>
            <a:r>
              <a:rPr lang="en-US" sz="1600" dirty="0">
                <a:solidFill>
                  <a:schemeClr val="bg1"/>
                </a:solidFill>
              </a:rPr>
              <a:t>Time-based codes generated locally</a:t>
            </a:r>
          </a:p>
          <a:p>
            <a:r>
              <a:rPr lang="en-US" sz="1600" dirty="0">
                <a:solidFill>
                  <a:schemeClr val="bg1"/>
                </a:solidFill>
              </a:rPr>
              <a:t>Work offline, more secure</a:t>
            </a:r>
          </a:p>
          <a:p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70C59-93CE-C716-AAAB-42E99CBD1C7D}"/>
              </a:ext>
            </a:extLst>
          </p:cNvPr>
          <p:cNvSpPr txBox="1"/>
          <p:nvPr/>
        </p:nvSpPr>
        <p:spPr>
          <a:xfrm>
            <a:off x="8255000" y="6350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000">
                <a:solidFill>
                  <a:srgbClr val="808080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88594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007E9B-5D4C-54E1-4C55-C31F916E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2FA Implementation Guide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721CF-3499-9E15-9CD9-69794ED5A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PRIORITY ACCOUNTS:</a:t>
            </a:r>
          </a:p>
          <a:p>
            <a:r>
              <a:rPr lang="en-US" sz="1100" dirty="0">
                <a:solidFill>
                  <a:schemeClr val="bg1"/>
                </a:solidFill>
              </a:rPr>
              <a:t>1. Email (password reset gateway)</a:t>
            </a:r>
          </a:p>
          <a:p>
            <a:r>
              <a:rPr lang="en-US" sz="1100" dirty="0">
                <a:solidFill>
                  <a:schemeClr val="bg1"/>
                </a:solidFill>
              </a:rPr>
              <a:t>2. Financial institutions</a:t>
            </a:r>
          </a:p>
          <a:p>
            <a:r>
              <a:rPr lang="en-US" sz="1100" dirty="0">
                <a:solidFill>
                  <a:schemeClr val="bg1"/>
                </a:solidFill>
              </a:rPr>
              <a:t>3. Work/professional accounts</a:t>
            </a:r>
          </a:p>
          <a:p>
            <a:r>
              <a:rPr lang="en-US" sz="1100" dirty="0">
                <a:solidFill>
                  <a:schemeClr val="bg1"/>
                </a:solidFill>
              </a:rPr>
              <a:t>4. Social media with personal data</a:t>
            </a:r>
          </a:p>
          <a:p>
            <a:r>
              <a:rPr lang="en-US" sz="1100" dirty="0">
                <a:solidFill>
                  <a:schemeClr val="bg1"/>
                </a:solidFill>
              </a:rPr>
              <a:t>5. Cloud storage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SETUP PROCESS:</a:t>
            </a:r>
          </a:p>
          <a:p>
            <a:r>
              <a:rPr lang="en-US" sz="1100" dirty="0">
                <a:solidFill>
                  <a:schemeClr val="bg1"/>
                </a:solidFill>
              </a:rPr>
              <a:t>Go to account security settings</a:t>
            </a:r>
          </a:p>
          <a:p>
            <a:r>
              <a:rPr lang="en-US" sz="1100" dirty="0">
                <a:solidFill>
                  <a:schemeClr val="bg1"/>
                </a:solidFill>
              </a:rPr>
              <a:t>Select Two-Factor Authentication</a:t>
            </a:r>
          </a:p>
          <a:p>
            <a:r>
              <a:rPr lang="en-US" sz="1100" dirty="0">
                <a:solidFill>
                  <a:schemeClr val="bg1"/>
                </a:solidFill>
              </a:rPr>
              <a:t>Choose authenticator app over SMS</a:t>
            </a:r>
          </a:p>
          <a:p>
            <a:r>
              <a:rPr lang="en-US" sz="1100" dirty="0">
                <a:solidFill>
                  <a:schemeClr val="bg1"/>
                </a:solidFill>
              </a:rPr>
              <a:t>Scan QR code with app</a:t>
            </a:r>
          </a:p>
          <a:p>
            <a:r>
              <a:rPr lang="en-US" sz="1100" dirty="0">
                <a:solidFill>
                  <a:schemeClr val="bg1"/>
                </a:solidFill>
              </a:rPr>
              <a:t>Test with generated code</a:t>
            </a:r>
          </a:p>
          <a:p>
            <a:r>
              <a:rPr lang="en-US" sz="1100" dirty="0">
                <a:solidFill>
                  <a:schemeClr val="bg1"/>
                </a:solidFill>
              </a:rPr>
              <a:t>SAVE backup codes securely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BACKUP PLANNING:</a:t>
            </a:r>
          </a:p>
          <a:p>
            <a:r>
              <a:rPr lang="en-US" sz="1100" dirty="0">
                <a:solidFill>
                  <a:schemeClr val="bg1"/>
                </a:solidFill>
              </a:rPr>
              <a:t>Store codes in password manager</a:t>
            </a:r>
          </a:p>
          <a:p>
            <a:r>
              <a:rPr lang="en-US" sz="1100" dirty="0">
                <a:solidFill>
                  <a:schemeClr val="bg1"/>
                </a:solidFill>
              </a:rPr>
              <a:t>Consider backup authenticator</a:t>
            </a:r>
          </a:p>
          <a:p>
            <a:r>
              <a:rPr lang="en-US" sz="1100" dirty="0">
                <a:solidFill>
                  <a:schemeClr val="bg1"/>
                </a:solidFill>
              </a:rPr>
              <a:t>Update recovery options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688A7-A13D-911F-16B0-656B3B2DF551}"/>
              </a:ext>
            </a:extLst>
          </p:cNvPr>
          <p:cNvSpPr txBox="1"/>
          <p:nvPr/>
        </p:nvSpPr>
        <p:spPr>
          <a:xfrm>
            <a:off x="8255000" y="6350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000">
                <a:solidFill>
                  <a:srgbClr val="808080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123326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B12D7D-5873-888C-E5C9-491293821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41" y="61552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Personal Security Audit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85F03-AC6B-DBC6-73C8-9E5AF4D00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5267" y="489259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AUDIT CHECKLIST: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PASSWORD ANALYSIS:</a:t>
            </a:r>
          </a:p>
          <a:p>
            <a:r>
              <a:rPr lang="en-US" sz="1100" dirty="0">
                <a:solidFill>
                  <a:schemeClr val="bg1"/>
                </a:solidFill>
              </a:rPr>
              <a:t>List all online accounts</a:t>
            </a:r>
          </a:p>
          <a:p>
            <a:r>
              <a:rPr lang="en-US" sz="1100" dirty="0">
                <a:solidFill>
                  <a:schemeClr val="bg1"/>
                </a:solidFill>
              </a:rPr>
              <a:t>Identify reused passwords</a:t>
            </a:r>
          </a:p>
          <a:p>
            <a:r>
              <a:rPr lang="en-US" sz="1100" dirty="0">
                <a:solidFill>
                  <a:schemeClr val="bg1"/>
                </a:solidFill>
              </a:rPr>
              <a:t>Check against breach databases</a:t>
            </a:r>
          </a:p>
          <a:p>
            <a:r>
              <a:rPr lang="en-US" sz="1100" dirty="0">
                <a:solidFill>
                  <a:schemeClr val="bg1"/>
                </a:solidFill>
              </a:rPr>
              <a:t>Rate password strength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2FA STATUS:</a:t>
            </a:r>
          </a:p>
          <a:p>
            <a:r>
              <a:rPr lang="en-US" sz="1100" dirty="0">
                <a:solidFill>
                  <a:schemeClr val="bg1"/>
                </a:solidFill>
              </a:rPr>
              <a:t>Which accounts have 2FA enabled?</a:t>
            </a:r>
          </a:p>
          <a:p>
            <a:r>
              <a:rPr lang="en-US" sz="1100" dirty="0">
                <a:solidFill>
                  <a:schemeClr val="bg1"/>
                </a:solidFill>
              </a:rPr>
              <a:t>Which priority accounts lack 2FA?</a:t>
            </a:r>
          </a:p>
          <a:p>
            <a:r>
              <a:rPr lang="en-US" sz="1100" dirty="0">
                <a:solidFill>
                  <a:schemeClr val="bg1"/>
                </a:solidFill>
              </a:rPr>
              <a:t>What 2FA methods are used?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ACTION PLAN:</a:t>
            </a:r>
          </a:p>
          <a:p>
            <a:r>
              <a:rPr lang="en-US" sz="1100" dirty="0">
                <a:solidFill>
                  <a:schemeClr val="bg1"/>
                </a:solidFill>
              </a:rPr>
              <a:t>1. Immediate: Enable 2FA on email/banking</a:t>
            </a:r>
          </a:p>
          <a:p>
            <a:r>
              <a:rPr lang="en-US" sz="1100" dirty="0">
                <a:solidFill>
                  <a:schemeClr val="bg1"/>
                </a:solidFill>
              </a:rPr>
              <a:t>2. This week: Set up password manager</a:t>
            </a:r>
          </a:p>
          <a:p>
            <a:r>
              <a:rPr lang="en-US" sz="1100" dirty="0">
                <a:solidFill>
                  <a:schemeClr val="bg1"/>
                </a:solidFill>
              </a:rPr>
              <a:t>3. This month: Update weak passwords</a:t>
            </a:r>
          </a:p>
          <a:p>
            <a:r>
              <a:rPr lang="en-US" sz="1100" dirty="0">
                <a:solidFill>
                  <a:schemeClr val="bg1"/>
                </a:solidFill>
              </a:rPr>
              <a:t>4. Ongoing: Regular maintenance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EXERCISE: Complete audit worksheet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73C10-6B97-1F51-E266-A1FBD648B75D}"/>
              </a:ext>
            </a:extLst>
          </p:cNvPr>
          <p:cNvSpPr txBox="1"/>
          <p:nvPr/>
        </p:nvSpPr>
        <p:spPr>
          <a:xfrm>
            <a:off x="8255000" y="6350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000">
                <a:solidFill>
                  <a:srgbClr val="808080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948855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94D0C9-45A6-7345-AFFE-753E505FB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" y="613287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Resources &amp; 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EEA49-222F-B762-49A3-4BF3B2CAD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5263" y="585049"/>
            <a:ext cx="6584444" cy="5483357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ESSENTIAL TOOLS: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PASSWORD MANAGERS: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Bitwarden</a:t>
            </a:r>
            <a:r>
              <a:rPr lang="en-US" sz="1400" dirty="0">
                <a:solidFill>
                  <a:schemeClr val="bg1"/>
                </a:solidFill>
              </a:rPr>
              <a:t>: bitwarden.com</a:t>
            </a:r>
          </a:p>
          <a:p>
            <a:r>
              <a:rPr lang="en-US" sz="1400" dirty="0">
                <a:solidFill>
                  <a:schemeClr val="bg1"/>
                </a:solidFill>
              </a:rPr>
              <a:t>1Password: 1password.com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KeePassXC</a:t>
            </a:r>
            <a:r>
              <a:rPr lang="en-US" sz="1400" dirty="0">
                <a:solidFill>
                  <a:schemeClr val="bg1"/>
                </a:solidFill>
              </a:rPr>
              <a:t>: keepassxc.org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BREACH MONITORING:</a:t>
            </a:r>
          </a:p>
          <a:p>
            <a:r>
              <a:rPr lang="en-US" sz="1400" dirty="0">
                <a:solidFill>
                  <a:schemeClr val="bg1"/>
                </a:solidFill>
              </a:rPr>
              <a:t>Have I Been </a:t>
            </a:r>
            <a:r>
              <a:rPr lang="en-US" sz="1400" dirty="0" err="1">
                <a:solidFill>
                  <a:schemeClr val="bg1"/>
                </a:solidFill>
              </a:rPr>
              <a:t>Pwned</a:t>
            </a:r>
            <a:r>
              <a:rPr lang="en-US" sz="1400" dirty="0">
                <a:solidFill>
                  <a:schemeClr val="bg1"/>
                </a:solidFill>
              </a:rPr>
              <a:t>: haveibeenpwned.com</a:t>
            </a:r>
          </a:p>
          <a:p>
            <a:r>
              <a:rPr lang="en-US" sz="1400" dirty="0">
                <a:solidFill>
                  <a:schemeClr val="bg1"/>
                </a:solidFill>
              </a:rPr>
              <a:t>Firefox Monitor: monitor.firefox.com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LEARNING:</a:t>
            </a:r>
          </a:p>
          <a:p>
            <a:r>
              <a:rPr lang="en-US" sz="1400" dirty="0">
                <a:solidFill>
                  <a:schemeClr val="bg1"/>
                </a:solidFill>
              </a:rPr>
              <a:t>SANS Awareness: sans.org</a:t>
            </a:r>
          </a:p>
          <a:p>
            <a:r>
              <a:rPr lang="en-US" sz="1400" dirty="0">
                <a:solidFill>
                  <a:schemeClr val="bg1"/>
                </a:solidFill>
              </a:rPr>
              <a:t>CISA Tips: cisa.gov/cybersecurity-tips</a:t>
            </a:r>
          </a:p>
          <a:p>
            <a:r>
              <a:rPr lang="en-US" sz="1400" dirty="0">
                <a:solidFill>
                  <a:schemeClr val="bg1"/>
                </a:solidFill>
              </a:rPr>
              <a:t>EFF Guide: eff.org/</a:t>
            </a:r>
            <a:r>
              <a:rPr lang="en-US" sz="1400" dirty="0" err="1">
                <a:solidFill>
                  <a:schemeClr val="bg1"/>
                </a:solidFill>
              </a:rPr>
              <a:t>deeplinks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NEXT STEPS:</a:t>
            </a:r>
          </a:p>
          <a:p>
            <a:r>
              <a:rPr lang="en-US" sz="1400" dirty="0">
                <a:solidFill>
                  <a:schemeClr val="bg1"/>
                </a:solidFill>
              </a:rPr>
              <a:t>Implement action plan</a:t>
            </a:r>
          </a:p>
          <a:p>
            <a:r>
              <a:rPr lang="en-US" sz="1400" dirty="0">
                <a:solidFill>
                  <a:schemeClr val="bg1"/>
                </a:solidFill>
              </a:rPr>
              <a:t>Join security communities</a:t>
            </a:r>
          </a:p>
          <a:p>
            <a:r>
              <a:rPr lang="en-US" sz="1400" dirty="0">
                <a:solidFill>
                  <a:schemeClr val="bg1"/>
                </a:solidFill>
              </a:rPr>
              <a:t>Consider advanced 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05CC52-77F6-110F-2E7F-1AE32EDCC6AE}"/>
              </a:ext>
            </a:extLst>
          </p:cNvPr>
          <p:cNvSpPr txBox="1"/>
          <p:nvPr/>
        </p:nvSpPr>
        <p:spPr>
          <a:xfrm>
            <a:off x="8255000" y="6350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000">
                <a:solidFill>
                  <a:srgbClr val="808080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411960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2FCE1E-EA08-9612-8A4B-4CABAF805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Workshop Goals &amp;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68ADE-AC7F-D0D8-FDE7-165BAB21E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By the end of this workshop, you will: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Understand password attack mechanics</a:t>
            </a:r>
          </a:p>
          <a:p>
            <a:r>
              <a:rPr lang="en-US" sz="1800" dirty="0">
                <a:solidFill>
                  <a:schemeClr val="bg1"/>
                </a:solidFill>
              </a:rPr>
              <a:t>Identify password vulnerabilities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 Implement strong password strategies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Use password managers effectively</a:t>
            </a:r>
          </a:p>
          <a:p>
            <a:r>
              <a:rPr lang="en-US" sz="1800" dirty="0">
                <a:solidFill>
                  <a:schemeClr val="bg1"/>
                </a:solidFill>
              </a:rPr>
              <a:t>Set up two-factor authentication</a:t>
            </a:r>
          </a:p>
          <a:p>
            <a:r>
              <a:rPr lang="en-US" sz="1800" dirty="0">
                <a:solidFill>
                  <a:schemeClr val="bg1"/>
                </a:solidFill>
              </a:rPr>
              <a:t>Defend against social engineering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Apply practical cybersecurity skills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E10C3-0C11-8B5C-023C-24BDE78FE570}"/>
              </a:ext>
            </a:extLst>
          </p:cNvPr>
          <p:cNvSpPr txBox="1"/>
          <p:nvPr/>
        </p:nvSpPr>
        <p:spPr>
          <a:xfrm>
            <a:off x="8255000" y="6350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000">
                <a:solidFill>
                  <a:srgbClr val="80808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25975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Closeup of a keyboard">
            <a:extLst>
              <a:ext uri="{FF2B5EF4-FFF2-40B4-BE49-F238E27FC236}">
                <a16:creationId xmlns:a16="http://schemas.microsoft.com/office/drawing/2014/main" id="{510A6EF6-E5B2-5538-846E-D8B0BB7407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b="13128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1CFECE-E736-5D7B-3A0A-12AE4A30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5155263" cy="55718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Workshop Complete!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35289-8BAC-0CB3-0CBC-40F1085C5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743" y="557188"/>
            <a:ext cx="6777469" cy="55718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000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FF"/>
                </a:solidFill>
              </a:rPr>
              <a:t>WHAT YOU LEARNED:</a:t>
            </a:r>
          </a:p>
          <a:p>
            <a:r>
              <a:rPr lang="en-US" sz="2000">
                <a:solidFill>
                  <a:srgbClr val="FFFFFF"/>
                </a:solidFill>
              </a:rPr>
              <a:t>Password attack methods and defenses</a:t>
            </a:r>
          </a:p>
          <a:p>
            <a:r>
              <a:rPr lang="en-US" sz="2000">
                <a:solidFill>
                  <a:srgbClr val="FFFFFF"/>
                </a:solidFill>
              </a:rPr>
              <a:t>Password hygiene best practices</a:t>
            </a:r>
          </a:p>
          <a:p>
            <a:r>
              <a:rPr lang="en-US" sz="2000">
                <a:solidFill>
                  <a:srgbClr val="FFFFFF"/>
                </a:solidFill>
              </a:rPr>
              <a:t>Password manager usage</a:t>
            </a:r>
          </a:p>
          <a:p>
            <a:r>
              <a:rPr lang="en-US" sz="2000">
                <a:solidFill>
                  <a:srgbClr val="FFFFFF"/>
                </a:solidFill>
              </a:rPr>
              <a:t>Two-factor authentication setup</a:t>
            </a:r>
          </a:p>
          <a:p>
            <a:r>
              <a:rPr lang="en-US" sz="2000">
                <a:solidFill>
                  <a:srgbClr val="FFFFFF"/>
                </a:solidFill>
              </a:rPr>
              <a:t>Security audit techniques</a:t>
            </a:r>
          </a:p>
          <a:p>
            <a:pPr marL="0"/>
            <a:endParaRPr lang="en-US" sz="20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CERTIFICATE:</a:t>
            </a:r>
          </a:p>
          <a:p>
            <a:r>
              <a:rPr lang="en-US" sz="2000">
                <a:solidFill>
                  <a:srgbClr val="FFFFFF"/>
                </a:solidFill>
              </a:rPr>
              <a:t>Available upon request</a:t>
            </a:r>
          </a:p>
          <a:p>
            <a:r>
              <a:rPr lang="en-US" sz="2000">
                <a:solidFill>
                  <a:srgbClr val="FFFFFF"/>
                </a:solidFill>
              </a:rPr>
              <a:t>Thank you for attending!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4CE64-8DCE-98B0-2D1B-81DC456CCAF7}"/>
              </a:ext>
            </a:extLst>
          </p:cNvPr>
          <p:cNvSpPr txBox="1"/>
          <p:nvPr/>
        </p:nvSpPr>
        <p:spPr>
          <a:xfrm>
            <a:off x="8255000" y="6350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000">
                <a:solidFill>
                  <a:srgbClr val="808080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554375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A purple background with white text&#10;&#10;AI-generated content may be incorrect.">
            <a:extLst>
              <a:ext uri="{FF2B5EF4-FFF2-40B4-BE49-F238E27FC236}">
                <a16:creationId xmlns:a16="http://schemas.microsoft.com/office/drawing/2014/main" id="{50F44E1C-58BE-805D-07BA-B714920DF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31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5942589F-9EC8-90AF-F2BB-BB61BD8FF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4"/>
          <a:stretch>
            <a:fillRect/>
          </a:stretch>
        </p:blipFill>
        <p:spPr>
          <a:xfrm>
            <a:off x="1313855" y="1123527"/>
            <a:ext cx="4544752" cy="4604800"/>
          </a:xfrm>
          <a:prstGeom prst="rect">
            <a:avLst/>
          </a:prstGeom>
        </p:spPr>
      </p:pic>
      <p:cxnSp>
        <p:nvCxnSpPr>
          <p:cNvPr id="4111" name="Straight Connector 4110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624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No photo description available.">
            <a:extLst>
              <a:ext uri="{FF2B5EF4-FFF2-40B4-BE49-F238E27FC236}">
                <a16:creationId xmlns:a16="http://schemas.microsoft.com/office/drawing/2014/main" id="{2A032160-74E0-5E4C-7031-2C35EA3CC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6"/>
          <a:stretch>
            <a:fillRect/>
          </a:stretch>
        </p:blipFill>
        <p:spPr bwMode="auto">
          <a:xfrm>
            <a:off x="6343240" y="1123527"/>
            <a:ext cx="4549726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4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9C1229-0D7A-3541-47CD-C0A526CFB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Workshop Structure &amp;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CCA78-DEE4-A7E4-3C1C-4570E799E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SECTION 1: Foundation (35-40 min)</a:t>
            </a:r>
          </a:p>
          <a:p>
            <a:r>
              <a:rPr lang="en-US" sz="1800" dirty="0">
                <a:solidFill>
                  <a:schemeClr val="bg1"/>
                </a:solidFill>
              </a:rPr>
              <a:t>Password basics and fundamentals</a:t>
            </a:r>
          </a:p>
          <a:p>
            <a:r>
              <a:rPr lang="en-US" sz="1800" dirty="0">
                <a:solidFill>
                  <a:schemeClr val="bg1"/>
                </a:solidFill>
              </a:rPr>
              <a:t>Attack vectors overview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SECTION 2: Attack Types (50-60 min)</a:t>
            </a:r>
          </a:p>
          <a:p>
            <a:r>
              <a:rPr lang="en-US" sz="1800" dirty="0">
                <a:solidFill>
                  <a:schemeClr val="bg1"/>
                </a:solidFill>
              </a:rPr>
              <a:t>Live demonstrations</a:t>
            </a:r>
          </a:p>
          <a:p>
            <a:r>
              <a:rPr lang="en-US" sz="1800" dirty="0">
                <a:solidFill>
                  <a:schemeClr val="bg1"/>
                </a:solidFill>
              </a:rPr>
              <a:t>Interactive exercises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SECTION 3: Defense Practices (40-50 min)</a:t>
            </a:r>
          </a:p>
          <a:p>
            <a:r>
              <a:rPr lang="en-US" sz="1800" dirty="0">
                <a:solidFill>
                  <a:schemeClr val="bg1"/>
                </a:solidFill>
              </a:rPr>
              <a:t>Password manager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Security audit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SECTION 4: Advanced Security (20-30 min)</a:t>
            </a:r>
          </a:p>
          <a:p>
            <a:r>
              <a:rPr lang="en-US" sz="1800" dirty="0">
                <a:solidFill>
                  <a:schemeClr val="bg1"/>
                </a:solidFill>
              </a:rPr>
              <a:t>Two-factor authentication</a:t>
            </a:r>
          </a:p>
          <a:p>
            <a:r>
              <a:rPr lang="en-US" sz="1800" dirty="0">
                <a:solidFill>
                  <a:schemeClr val="bg1"/>
                </a:solidFill>
              </a:rPr>
              <a:t>Resources and next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DE1485-5748-883B-8CB8-35928B144F86}"/>
              </a:ext>
            </a:extLst>
          </p:cNvPr>
          <p:cNvSpPr txBox="1"/>
          <p:nvPr/>
        </p:nvSpPr>
        <p:spPr>
          <a:xfrm>
            <a:off x="8255000" y="6350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000">
                <a:solidFill>
                  <a:srgbClr val="80808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47834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265AD6-BDAB-3DD3-8C65-6EFD5F158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Password Authentication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E5EF6-A08C-6E40-ADAD-AEE8217FF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What Are Passwords?</a:t>
            </a:r>
          </a:p>
          <a:p>
            <a:r>
              <a:rPr lang="en-US" sz="1700" dirty="0">
                <a:solidFill>
                  <a:schemeClr val="bg1"/>
                </a:solidFill>
              </a:rPr>
              <a:t>Primary digital identity verification method</a:t>
            </a:r>
          </a:p>
          <a:p>
            <a:r>
              <a:rPr lang="en-US" sz="1700" dirty="0">
                <a:solidFill>
                  <a:schemeClr val="bg1"/>
                </a:solidFill>
              </a:rPr>
              <a:t>Shared secrets between users and systems</a:t>
            </a:r>
          </a:p>
          <a:p>
            <a:r>
              <a:rPr lang="en-US" sz="1700" dirty="0">
                <a:solidFill>
                  <a:schemeClr val="bg1"/>
                </a:solidFill>
              </a:rPr>
              <a:t>First line of defense for accounts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How Password Storage Works:</a:t>
            </a:r>
          </a:p>
          <a:p>
            <a:r>
              <a:rPr lang="en-US" sz="1700" dirty="0">
                <a:solidFill>
                  <a:schemeClr val="bg1"/>
                </a:solidFill>
              </a:rPr>
              <a:t>Systems store password HASHES, not passwords</a:t>
            </a:r>
          </a:p>
          <a:p>
            <a:r>
              <a:rPr lang="en-US" sz="1700" dirty="0">
                <a:solidFill>
                  <a:schemeClr val="bg1"/>
                </a:solidFill>
              </a:rPr>
              <a:t>Hashing = one-way mathematical transformation</a:t>
            </a:r>
          </a:p>
          <a:p>
            <a:r>
              <a:rPr lang="en-US" sz="1700" dirty="0">
                <a:solidFill>
                  <a:schemeClr val="bg1"/>
                </a:solidFill>
              </a:rPr>
              <a:t>Same password = same hash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Why Passwords Are Targeted:</a:t>
            </a:r>
          </a:p>
          <a:p>
            <a:r>
              <a:rPr lang="en-US" sz="1700" dirty="0">
                <a:solidFill>
                  <a:schemeClr val="bg1"/>
                </a:solidFill>
              </a:rPr>
              <a:t>Gateway to personal and financial data</a:t>
            </a:r>
          </a:p>
          <a:p>
            <a:r>
              <a:rPr lang="en-US" sz="1700" dirty="0">
                <a:solidFill>
                  <a:schemeClr val="bg1"/>
                </a:solidFill>
              </a:rPr>
              <a:t>Often reused across multiple accounts</a:t>
            </a:r>
          </a:p>
          <a:p>
            <a:r>
              <a:rPr lang="en-US" sz="1700" dirty="0">
                <a:solidFill>
                  <a:schemeClr val="bg1"/>
                </a:solidFill>
              </a:rPr>
              <a:t>Predictable human password patterns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77307-7DBD-AABB-91DB-5448A8D8E2C9}"/>
              </a:ext>
            </a:extLst>
          </p:cNvPr>
          <p:cNvSpPr txBox="1"/>
          <p:nvPr/>
        </p:nvSpPr>
        <p:spPr>
          <a:xfrm>
            <a:off x="8255000" y="6350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000">
                <a:solidFill>
                  <a:srgbClr val="80808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98090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419CA-BB73-2658-B4E6-40C0482EC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hand typing on a computer&#10;&#10;AI-generated content may be incorrect.">
            <a:extLst>
              <a:ext uri="{FF2B5EF4-FFF2-40B4-BE49-F238E27FC236}">
                <a16:creationId xmlns:a16="http://schemas.microsoft.com/office/drawing/2014/main" id="{1F421E0D-11FB-BC81-FE72-E015B777E8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" r="-1" b="1343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B1A220-7828-A7EC-7BAD-AD5DE4515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>
                <a:solidFill>
                  <a:schemeClr val="bg1"/>
                </a:solidFill>
              </a:rPr>
              <a:t>Password Attack Methods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7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2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26" name="Picture 2" descr="Kali Linux 2023 Wallpapers - Wallpaper Cave">
            <a:extLst>
              <a:ext uri="{FF2B5EF4-FFF2-40B4-BE49-F238E27FC236}">
                <a16:creationId xmlns:a16="http://schemas.microsoft.com/office/drawing/2014/main" id="{A3C9E2B2-6B09-6D97-ACD7-179AAA29F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Kali Linux Common commands 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55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endParaRPr lang="en-US" sz="2200" dirty="0">
              <a:solidFill>
                <a:schemeClr val="bg1"/>
              </a:solidFill>
            </a:endParaRPr>
          </a:p>
          <a:p>
            <a:pPr>
              <a:defRPr sz="1800"/>
            </a:pPr>
            <a:r>
              <a:rPr lang="en-US" sz="2200" dirty="0" err="1">
                <a:solidFill>
                  <a:schemeClr val="bg1"/>
                </a:solidFill>
              </a:rPr>
              <a:t>sudo</a:t>
            </a:r>
            <a:r>
              <a:rPr lang="en-US" sz="2200" dirty="0">
                <a:solidFill>
                  <a:schemeClr val="bg1"/>
                </a:solidFill>
              </a:rPr>
              <a:t> – Run a command as a superuser (administrator privileges).</a:t>
            </a:r>
          </a:p>
          <a:p>
            <a:pPr>
              <a:defRPr sz="1800"/>
            </a:pPr>
            <a:r>
              <a:rPr lang="en-US" sz="2200" dirty="0">
                <a:solidFill>
                  <a:schemeClr val="bg1"/>
                </a:solidFill>
              </a:rPr>
              <a:t>nano – Text editor or can create files.</a:t>
            </a:r>
          </a:p>
          <a:p>
            <a:pPr>
              <a:defRPr sz="1800"/>
            </a:pPr>
            <a:r>
              <a:rPr lang="en-US" sz="2200" dirty="0">
                <a:solidFill>
                  <a:schemeClr val="bg1"/>
                </a:solidFill>
              </a:rPr>
              <a:t>cat – Display the content of a file directly in the terminal.</a:t>
            </a:r>
          </a:p>
          <a:p>
            <a:pPr>
              <a:defRPr sz="1800"/>
            </a:pPr>
            <a:r>
              <a:rPr lang="en-US" sz="2200" dirty="0">
                <a:solidFill>
                  <a:schemeClr val="bg1"/>
                </a:solidFill>
              </a:rPr>
              <a:t>cd / cd.. – cd to go into a folder, and cd.. to go back to the previous folder. </a:t>
            </a:r>
          </a:p>
          <a:p>
            <a:pPr>
              <a:defRPr sz="1800"/>
            </a:pPr>
            <a:r>
              <a:rPr lang="en-US" sz="2200" dirty="0">
                <a:solidFill>
                  <a:schemeClr val="bg1"/>
                </a:solidFill>
              </a:rPr>
              <a:t>ls – List files and directories in the current folder.</a:t>
            </a:r>
          </a:p>
          <a:p>
            <a:pPr>
              <a:defRPr sz="1800"/>
            </a:pPr>
            <a:r>
              <a:rPr lang="en-US" sz="2200" dirty="0" err="1">
                <a:solidFill>
                  <a:schemeClr val="bg1"/>
                </a:solidFill>
              </a:rPr>
              <a:t>pwd</a:t>
            </a:r>
            <a:r>
              <a:rPr lang="en-US" sz="2200" dirty="0">
                <a:solidFill>
                  <a:schemeClr val="bg1"/>
                </a:solidFill>
              </a:rPr>
              <a:t> – Show the full path of the current working directory.</a:t>
            </a:r>
          </a:p>
          <a:p>
            <a:pPr>
              <a:defRPr sz="1800"/>
            </a:pPr>
            <a:r>
              <a:rPr lang="en-US" sz="2200" dirty="0">
                <a:solidFill>
                  <a:schemeClr val="bg1"/>
                </a:solidFill>
              </a:rPr>
              <a:t>unzip - </a:t>
            </a:r>
            <a:r>
              <a:rPr lang="en-US" sz="2400" dirty="0">
                <a:solidFill>
                  <a:schemeClr val="bg1"/>
                </a:solidFill>
              </a:rPr>
              <a:t>Extract files from a ZIP folder.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0A9862-46E2-2EFA-56CC-FBE5877BD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omputer screen with a lock and keyword&#10;&#10;AI-generated content may be incorrect.">
            <a:extLst>
              <a:ext uri="{FF2B5EF4-FFF2-40B4-BE49-F238E27FC236}">
                <a16:creationId xmlns:a16="http://schemas.microsoft.com/office/drawing/2014/main" id="{D597A93E-AC8B-3560-F4C7-1962629BCE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0325" b="5406"/>
          <a:stretch>
            <a:fillRect/>
          </a:stretch>
        </p:blipFill>
        <p:spPr>
          <a:xfrm>
            <a:off x="-1" y="9154"/>
            <a:ext cx="12192001" cy="685799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DA268E-86B3-AF7D-23CA-30A69CE2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5155263" cy="55718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Dictionary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E2DD8-E737-7F52-7E15-E50BE04F1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5375" y="557189"/>
            <a:ext cx="5158424" cy="5571899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/>
            <a:r>
              <a:rPr lang="en-US" sz="2200" dirty="0">
                <a:solidFill>
                  <a:srgbClr val="FFFFFF"/>
                </a:solidFill>
              </a:rPr>
              <a:t>Dictionary Attack Strategy:</a:t>
            </a:r>
          </a:p>
          <a:p>
            <a:r>
              <a:rPr lang="en-US" sz="2200" dirty="0">
                <a:solidFill>
                  <a:srgbClr val="FFFFFF"/>
                </a:solidFill>
              </a:rPr>
              <a:t>Uses precompiled common password lists</a:t>
            </a:r>
          </a:p>
          <a:p>
            <a:r>
              <a:rPr lang="en-US" sz="2200" dirty="0">
                <a:solidFill>
                  <a:srgbClr val="FFFFFF"/>
                </a:solidFill>
              </a:rPr>
              <a:t>Includes leaked breach passwords</a:t>
            </a:r>
          </a:p>
          <a:p>
            <a:r>
              <a:rPr lang="en-US" sz="2200" dirty="0">
                <a:solidFill>
                  <a:srgbClr val="FFFFFF"/>
                </a:solidFill>
              </a:rPr>
              <a:t>Tests common character substitutions</a:t>
            </a:r>
          </a:p>
          <a:p>
            <a:r>
              <a:rPr lang="en-US" sz="2200" dirty="0">
                <a:solidFill>
                  <a:srgbClr val="FFFFFF"/>
                </a:solidFill>
              </a:rPr>
              <a:t>Much faster than brute force for weak passwords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pPr marL="0"/>
            <a:r>
              <a:rPr lang="en-US" sz="2200" dirty="0">
                <a:solidFill>
                  <a:srgbClr val="FFFFFF"/>
                </a:solidFill>
              </a:rPr>
              <a:t>Common Sources:</a:t>
            </a:r>
          </a:p>
          <a:p>
            <a:r>
              <a:rPr lang="en-US" sz="2200" dirty="0">
                <a:solidFill>
                  <a:srgbClr val="FFFFFF"/>
                </a:solidFill>
              </a:rPr>
              <a:t>Top 10,000 most used passwords</a:t>
            </a:r>
          </a:p>
          <a:p>
            <a:r>
              <a:rPr lang="en-US" sz="2200" dirty="0">
                <a:solidFill>
                  <a:srgbClr val="FFFFFF"/>
                </a:solidFill>
              </a:rPr>
              <a:t>Dictionary words in multiple languages</a:t>
            </a:r>
          </a:p>
          <a:p>
            <a:r>
              <a:rPr lang="en-US" sz="2200" dirty="0">
                <a:solidFill>
                  <a:srgbClr val="FFFFFF"/>
                </a:solidFill>
              </a:rPr>
              <a:t>Keyboard patterns (qwerty, 123456)</a:t>
            </a:r>
          </a:p>
          <a:p>
            <a:r>
              <a:rPr lang="en-US" sz="2200" dirty="0">
                <a:solidFill>
                  <a:srgbClr val="FFFFFF"/>
                </a:solidFill>
              </a:rPr>
              <a:t>Personal information patterns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pPr marL="0"/>
            <a:r>
              <a:rPr lang="en-US" sz="2200" dirty="0">
                <a:solidFill>
                  <a:srgbClr val="FFFFFF"/>
                </a:solidFill>
              </a:rPr>
              <a:t>Example Weak Passwords:</a:t>
            </a:r>
          </a:p>
          <a:p>
            <a:r>
              <a:rPr lang="en-US" sz="2200" dirty="0">
                <a:solidFill>
                  <a:srgbClr val="FFFFFF"/>
                </a:solidFill>
              </a:rPr>
              <a:t>'password123' - Common word + number</a:t>
            </a:r>
          </a:p>
          <a:p>
            <a:r>
              <a:rPr lang="en-US" sz="2200" dirty="0">
                <a:solidFill>
                  <a:srgbClr val="FFFFFF"/>
                </a:solidFill>
              </a:rPr>
              <a:t>'P@ssw0rd!' - Simple substitutions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pPr marL="0"/>
            <a:r>
              <a:rPr lang="en-US" sz="2200" dirty="0">
                <a:solidFill>
                  <a:srgbClr val="FFFFFF"/>
                </a:solidFill>
              </a:rPr>
              <a:t>Defense: Avoid dictionary words entirely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0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FC17C-0553-E4CE-900E-D0075E8B2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Rectangle 109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D8EAD-9313-7093-CE77-72E6903F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>
                <a:solidFill>
                  <a:schemeClr val="bg1"/>
                </a:solidFill>
              </a:rPr>
              <a:t>What is John the Ripper?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EE79E-F94A-9AE8-D785-218589D1F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endParaRPr lang="en-US" sz="1700" dirty="0">
              <a:solidFill>
                <a:schemeClr val="bg1"/>
              </a:solidFill>
            </a:endParaRPr>
          </a:p>
          <a:p>
            <a:pPr>
              <a:defRPr sz="1800"/>
            </a:pPr>
            <a:r>
              <a:rPr lang="en-US" sz="1700" dirty="0">
                <a:solidFill>
                  <a:schemeClr val="bg1"/>
                </a:solidFill>
              </a:rPr>
              <a:t>A powerful </a:t>
            </a:r>
            <a:r>
              <a:rPr lang="en-US" sz="1700" b="1" dirty="0">
                <a:solidFill>
                  <a:schemeClr val="bg1"/>
                </a:solidFill>
              </a:rPr>
              <a:t>password-cracking tool</a:t>
            </a:r>
            <a:r>
              <a:rPr lang="en-US" sz="1700" dirty="0">
                <a:solidFill>
                  <a:schemeClr val="bg1"/>
                </a:solidFill>
              </a:rPr>
              <a:t> used by security professionals.</a:t>
            </a:r>
          </a:p>
          <a:p>
            <a:pPr>
              <a:defRPr sz="1800"/>
            </a:pPr>
            <a:r>
              <a:rPr lang="en-US" sz="1700" dirty="0">
                <a:solidFill>
                  <a:schemeClr val="bg1"/>
                </a:solidFill>
              </a:rPr>
              <a:t>Helps find weak passwords by trying to crack them using different techniques.</a:t>
            </a:r>
          </a:p>
          <a:p>
            <a:pPr>
              <a:defRPr sz="1800"/>
            </a:pPr>
            <a:r>
              <a:rPr lang="en-US" sz="1700" dirty="0">
                <a:solidFill>
                  <a:schemeClr val="bg1"/>
                </a:solidFill>
              </a:rPr>
              <a:t>Supports dictionary attacks, brute-force attacks, and hybrid attacks.</a:t>
            </a:r>
          </a:p>
          <a:p>
            <a:pPr>
              <a:defRPr sz="1800"/>
            </a:pPr>
            <a:r>
              <a:rPr lang="en-US" sz="1700" dirty="0">
                <a:solidFill>
                  <a:schemeClr val="bg1"/>
                </a:solidFill>
              </a:rPr>
              <a:t>Commonly used to crack password-protected ZIP files, hashes, and user accounts.</a:t>
            </a:r>
          </a:p>
          <a:p>
            <a:pPr>
              <a:defRPr sz="1800"/>
            </a:pPr>
            <a:r>
              <a:rPr lang="en-US" sz="1700" dirty="0">
                <a:solidFill>
                  <a:schemeClr val="bg1"/>
                </a:solidFill>
              </a:rPr>
              <a:t>Popular in penetration testing and cybersecurity training.</a:t>
            </a:r>
          </a:p>
          <a:p>
            <a:pPr marL="0" indent="0">
              <a:buNone/>
              <a:defRPr sz="1800"/>
            </a:pPr>
            <a:endParaRPr lang="en-US" sz="1700" dirty="0">
              <a:solidFill>
                <a:schemeClr val="bg1"/>
              </a:solidFill>
            </a:endParaRPr>
          </a:p>
        </p:txBody>
      </p: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Cara Install John the Ripper Password Cracking Tool | Jobs Team Project">
            <a:extLst>
              <a:ext uri="{FF2B5EF4-FFF2-40B4-BE49-F238E27FC236}">
                <a16:creationId xmlns:a16="http://schemas.microsoft.com/office/drawing/2014/main" id="{E517D3D2-F440-ADC5-6E58-4726272B4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453" y="595726"/>
            <a:ext cx="5666547" cy="566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496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E1DC37-9810-DE04-7A37-F7A02A5FB308}"/>
              </a:ext>
            </a:extLst>
          </p:cNvPr>
          <p:cNvSpPr txBox="1"/>
          <p:nvPr/>
        </p:nvSpPr>
        <p:spPr>
          <a:xfrm>
            <a:off x="476526" y="283464"/>
            <a:ext cx="4434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Burp Suite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F5A52-8068-D29E-8EF6-32CA4D209617}"/>
              </a:ext>
            </a:extLst>
          </p:cNvPr>
          <p:cNvSpPr txBox="1"/>
          <p:nvPr/>
        </p:nvSpPr>
        <p:spPr>
          <a:xfrm>
            <a:off x="246296" y="1500732"/>
            <a:ext cx="532589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Definition:</a:t>
            </a:r>
            <a:r>
              <a:rPr lang="en-US" sz="2000" dirty="0">
                <a:solidFill>
                  <a:schemeClr val="bg1"/>
                </a:solidFill>
              </a:rPr>
              <a:t> Web vulnerability scanner &amp; penetration testing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Uses:</a:t>
            </a:r>
            <a:r>
              <a:rPr lang="en-US" sz="2000" dirty="0">
                <a:solidFill>
                  <a:schemeClr val="bg1"/>
                </a:solidFill>
              </a:rPr>
              <a:t> Intercept HTTP/HTTPS traffic, test web security, find vulnerabilities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Features:</a:t>
            </a:r>
            <a:r>
              <a:rPr lang="en-US" sz="2000" dirty="0">
                <a:solidFill>
                  <a:schemeClr val="bg1"/>
                </a:solidFill>
              </a:rPr>
              <a:t> Proxy, Repeater, Intruder, Scanner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Common Users:</a:t>
            </a:r>
            <a:r>
              <a:rPr lang="en-US" sz="2000" dirty="0">
                <a:solidFill>
                  <a:schemeClr val="bg1"/>
                </a:solidFill>
              </a:rPr>
              <a:t> Penetration testers, security researchers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6261B4-C7D8-DE86-2654-7DEEE74C9FE3}"/>
              </a:ext>
            </a:extLst>
          </p:cNvPr>
          <p:cNvSpPr txBox="1"/>
          <p:nvPr/>
        </p:nvSpPr>
        <p:spPr>
          <a:xfrm>
            <a:off x="7113517" y="283627"/>
            <a:ext cx="4434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OSINT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7D377-369C-1F4A-BDB8-7A4FCF67BB88}"/>
              </a:ext>
            </a:extLst>
          </p:cNvPr>
          <p:cNvSpPr txBox="1"/>
          <p:nvPr/>
        </p:nvSpPr>
        <p:spPr>
          <a:xfrm>
            <a:off x="6669834" y="1483027"/>
            <a:ext cx="53258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Definition</a:t>
            </a:r>
            <a:r>
              <a:rPr lang="en-US" sz="2000" dirty="0">
                <a:solidFill>
                  <a:schemeClr val="bg1"/>
                </a:solidFill>
              </a:rPr>
              <a:t>: Gathering publicly available information from open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Sources</a:t>
            </a:r>
            <a:r>
              <a:rPr lang="en-US" sz="2000" dirty="0">
                <a:solidFill>
                  <a:schemeClr val="bg1"/>
                </a:solidFill>
              </a:rPr>
              <a:t>: Social media, public records, websites, news, forums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Uses</a:t>
            </a:r>
            <a:r>
              <a:rPr lang="en-US" sz="2000" dirty="0">
                <a:solidFill>
                  <a:schemeClr val="bg1"/>
                </a:solidFill>
              </a:rPr>
              <a:t>: Reconnaissance, threat intelligence, investigations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Tools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dirty="0" err="1">
                <a:solidFill>
                  <a:schemeClr val="bg1"/>
                </a:solidFill>
              </a:rPr>
              <a:t>Maltego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theHarvester</a:t>
            </a:r>
            <a:r>
              <a:rPr lang="en-US" sz="2000" dirty="0">
                <a:solidFill>
                  <a:schemeClr val="bg1"/>
                </a:solidFill>
              </a:rPr>
              <a:t>, Google Dorking</a:t>
            </a:r>
          </a:p>
        </p:txBody>
      </p:sp>
    </p:spTree>
    <p:extLst>
      <p:ext uri="{BB962C8B-B14F-4D97-AF65-F5344CB8AC3E}">
        <p14:creationId xmlns:p14="http://schemas.microsoft.com/office/powerpoint/2010/main" val="3864389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3122</TotalTime>
  <Words>1204</Words>
  <Application>Microsoft Office PowerPoint</Application>
  <PresentationFormat>Widescreen</PresentationFormat>
  <Paragraphs>297</Paragraphs>
  <Slides>22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Office Theme</vt:lpstr>
      <vt:lpstr>Cybersecurity Workshop Password Attacks &amp; Defense</vt:lpstr>
      <vt:lpstr>Workshop Goals &amp; Outcomes</vt:lpstr>
      <vt:lpstr>Workshop Structure &amp; Timeline</vt:lpstr>
      <vt:lpstr>Password Authentication Fundamentals</vt:lpstr>
      <vt:lpstr>Password Attack Methods</vt:lpstr>
      <vt:lpstr>Kali Linux Common commands </vt:lpstr>
      <vt:lpstr>Dictionary Attacks</vt:lpstr>
      <vt:lpstr>What is John the Ripper?</vt:lpstr>
      <vt:lpstr>PowerPoint Presentation</vt:lpstr>
      <vt:lpstr>Phishing: Digital Deception</vt:lpstr>
      <vt:lpstr>Brute Force Attacks</vt:lpstr>
      <vt:lpstr>Credential Stuffing Attacks</vt:lpstr>
      <vt:lpstr>Password Hygiene Principles</vt:lpstr>
      <vt:lpstr>Defense Practices</vt:lpstr>
      <vt:lpstr>Password Managers: Security Command Center</vt:lpstr>
      <vt:lpstr>Two-Factor Authentication (2FA)</vt:lpstr>
      <vt:lpstr>2FA Implementation Guide</vt:lpstr>
      <vt:lpstr>Personal Security Audit</vt:lpstr>
      <vt:lpstr>Resources &amp; Next Steps</vt:lpstr>
      <vt:lpstr>Workshop Complete!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Mukhtar Abdulrazaq</dc:creator>
  <cp:lastModifiedBy>ABDULLAH SALEH AHMED QANAAN</cp:lastModifiedBy>
  <cp:revision>19</cp:revision>
  <dcterms:created xsi:type="dcterms:W3CDTF">2025-08-11T04:39:08Z</dcterms:created>
  <dcterms:modified xsi:type="dcterms:W3CDTF">2025-09-22T16:33:02Z</dcterms:modified>
</cp:coreProperties>
</file>